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9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7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1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9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54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3/3/2024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49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3/3/2024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3/3/2024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6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7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3/3/2024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274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3E0473-C315-42D8-A82A-A2FE49DC6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23A251-68F2-43E5-812B-4BBAE1A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 descr="Abstraktní roztržení modrého a růžového">
            <a:extLst>
              <a:ext uri="{FF2B5EF4-FFF2-40B4-BE49-F238E27FC236}">
                <a16:creationId xmlns:a16="http://schemas.microsoft.com/office/drawing/2014/main" id="{04708115-4F04-20E2-6E1F-1ED8B87976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l="25"/>
          <a:stretch/>
        </p:blipFill>
        <p:spPr>
          <a:xfrm>
            <a:off x="1525" y="10"/>
            <a:ext cx="12188951" cy="6857990"/>
          </a:xfrm>
          <a:prstGeom prst="rect">
            <a:avLst/>
          </a:prstGeom>
        </p:spPr>
      </p:pic>
      <p:grpSp>
        <p:nvGrpSpPr>
          <p:cNvPr id="13" name="decorative circle">
            <a:extLst>
              <a:ext uri="{FF2B5EF4-FFF2-40B4-BE49-F238E27FC236}">
                <a16:creationId xmlns:a16="http://schemas.microsoft.com/office/drawing/2014/main" id="{0350AF23-2606-421F-AB7B-23D9B48F3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102" y="236341"/>
            <a:ext cx="11340713" cy="5464029"/>
            <a:chOff x="314102" y="236341"/>
            <a:chExt cx="11340713" cy="5464029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26A544A-3C76-4502-A741-F4DB0E2CD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17B8593-D171-47B5-8D1A-E34E7B138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4102" y="3044381"/>
              <a:ext cx="226735" cy="226735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FEF60D4-64F6-450F-B86D-383EEA1C8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88374" y="386135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97D4A7C-B520-46CB-9A94-711F53997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5714" y="236341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B7B976F-E84B-4936-90D7-C8298A5E7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1535" y="2516671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C91FFEC-59DF-4D22-A925-F51520769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30142" y="45880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8931E95-0847-47E4-8AEC-312312A032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02046" y="5394590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C094915-EF93-49A0-9B90-C44FB9B50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08287" y="5160714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89549AD9-4EAE-B6E4-687E-34A60DED76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2606" y="1122363"/>
            <a:ext cx="7063739" cy="238760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ECECEC"/>
                </a:solidFill>
                <a:latin typeface="Söhne"/>
              </a:rPr>
              <a:t>C</a:t>
            </a:r>
            <a:r>
              <a:rPr lang="cs-CZ" b="0" i="0" dirty="0">
                <a:solidFill>
                  <a:srgbClr val="ECECEC"/>
                </a:solidFill>
                <a:effectLst/>
                <a:latin typeface="Söhne"/>
              </a:rPr>
              <a:t>ertifikace</a:t>
            </a:r>
            <a:endParaRPr lang="cs-CZ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C035506-CC75-9F22-79D8-90208B1F6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2606" y="3602038"/>
            <a:ext cx="7063739" cy="1655762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Bezpečnostní prvek webu</a:t>
            </a:r>
          </a:p>
        </p:txBody>
      </p:sp>
    </p:spTree>
    <p:extLst>
      <p:ext uri="{BB962C8B-B14F-4D97-AF65-F5344CB8AC3E}">
        <p14:creationId xmlns:p14="http://schemas.microsoft.com/office/powerpoint/2010/main" val="167089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1B0248-1784-D13E-6D3A-1B0A6909B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Co je to certifikát?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DE7ABC-916F-B2B1-FE51-93DFB11B5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>
              <a:solidFill>
                <a:schemeClr val="tx1"/>
              </a:solidFill>
              <a:latin typeface="Söhne"/>
            </a:endParaRPr>
          </a:p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  <a:p>
            <a:r>
              <a:rPr lang="cs-CZ" i="0" dirty="0">
                <a:solidFill>
                  <a:schemeClr val="tx1"/>
                </a:solidFill>
                <a:effectLst/>
              </a:rPr>
              <a:t>Webový certifikát je digitální průkaz, který zajišťuje bezpečnost a důvěru při komunikaci na internetu.</a:t>
            </a:r>
            <a:br>
              <a:rPr lang="cs-CZ" i="0" dirty="0">
                <a:solidFill>
                  <a:schemeClr val="tx1"/>
                </a:solidFill>
                <a:effectLst/>
              </a:rPr>
            </a:br>
            <a:br>
              <a:rPr lang="cs-CZ" i="0" dirty="0">
                <a:solidFill>
                  <a:schemeClr val="tx1"/>
                </a:solidFill>
                <a:effectLst/>
              </a:rPr>
            </a:br>
            <a:br>
              <a:rPr lang="cs-CZ" i="0" dirty="0">
                <a:solidFill>
                  <a:schemeClr val="tx1"/>
                </a:solidFill>
                <a:effectLst/>
              </a:rPr>
            </a:br>
            <a:endParaRPr lang="cs-CZ" i="0" dirty="0">
              <a:solidFill>
                <a:schemeClr val="tx1"/>
              </a:solidFill>
              <a:effectLst/>
            </a:endParaRPr>
          </a:p>
          <a:p>
            <a:r>
              <a:rPr lang="cs-CZ" b="0" i="0" dirty="0">
                <a:solidFill>
                  <a:schemeClr val="tx1"/>
                </a:solidFill>
                <a:effectLst/>
              </a:rPr>
              <a:t>Slouží k ověření autentičnosti webové stránky a zabezpečuje šifrovanou výměnu informací mezi uživatelem a serverem.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95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14003-2EF4-7045-FABD-4085595E6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Proč jsou certifikáty důležité?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B52A95-12E6-C24B-B91E-6DF0E7EB9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i="0" dirty="0">
                <a:solidFill>
                  <a:schemeClr val="tx1"/>
                </a:solidFill>
                <a:effectLst/>
                <a:latin typeface="Söhne"/>
              </a:rPr>
              <a:t>Ochrana Před Podvody</a:t>
            </a:r>
            <a:endParaRPr lang="cs-CZ" b="0" i="0" dirty="0">
              <a:solidFill>
                <a:schemeClr val="tx1"/>
              </a:solidFill>
              <a:effectLst/>
              <a:latin typeface="Söhne"/>
            </a:endParaRP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b="0" i="0" dirty="0">
                <a:solidFill>
                  <a:schemeClr val="tx1"/>
                </a:solidFill>
                <a:effectLst/>
                <a:latin typeface="Söhne"/>
              </a:rPr>
              <a:t>Webový certifikát ověřuje autentičnost webových stránek, eliminuje riziko podvodů.</a:t>
            </a:r>
            <a:br>
              <a:rPr lang="cs-CZ" b="0" i="0" dirty="0">
                <a:solidFill>
                  <a:schemeClr val="tx1"/>
                </a:solidFill>
                <a:effectLst/>
                <a:latin typeface="Söhne"/>
              </a:rPr>
            </a:br>
            <a:r>
              <a:rPr lang="cs-CZ" b="0" i="0" dirty="0">
                <a:solidFill>
                  <a:schemeClr val="tx1"/>
                </a:solidFill>
                <a:effectLst/>
                <a:latin typeface="Söhne"/>
              </a:rPr>
              <a:t>- Uživatelé mohou bezpečně procházet a zadávat citlivé informace na důvěryhodných stránkách.</a:t>
            </a:r>
          </a:p>
          <a:p>
            <a:r>
              <a:rPr lang="cs-CZ" b="1" i="0" dirty="0">
                <a:solidFill>
                  <a:schemeClr val="tx1"/>
                </a:solidFill>
                <a:effectLst/>
                <a:latin typeface="Söhne"/>
              </a:rPr>
              <a:t>Šifrovaná Komunikace</a:t>
            </a:r>
            <a:endParaRPr lang="cs-CZ" b="0" i="0" dirty="0">
              <a:solidFill>
                <a:schemeClr val="tx1"/>
              </a:solidFill>
              <a:effectLst/>
              <a:latin typeface="Söhne"/>
            </a:endParaRP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Söhne"/>
              </a:rPr>
              <a:t>- </a:t>
            </a:r>
            <a:r>
              <a:rPr lang="cs-CZ" b="0" i="0" dirty="0">
                <a:solidFill>
                  <a:schemeClr val="tx1"/>
                </a:solidFill>
                <a:effectLst/>
                <a:latin typeface="Söhne"/>
              </a:rPr>
              <a:t>Zajišťuje šifrovanou výměnu dat mezi uživatelem a serverem.</a:t>
            </a:r>
            <a:br>
              <a:rPr lang="cs-CZ" b="0" i="0" dirty="0">
                <a:solidFill>
                  <a:schemeClr val="tx1"/>
                </a:solidFill>
                <a:effectLst/>
                <a:latin typeface="Söhne"/>
              </a:rPr>
            </a:br>
            <a:r>
              <a:rPr lang="cs-CZ" b="0" i="0" dirty="0">
                <a:solidFill>
                  <a:schemeClr val="tx1"/>
                </a:solidFill>
                <a:effectLst/>
                <a:latin typeface="Söhne"/>
              </a:rPr>
              <a:t>- Brání odposlechu a chrání osobní údaje během online interakcí.</a:t>
            </a:r>
          </a:p>
          <a:p>
            <a:r>
              <a:rPr lang="cs-CZ" b="1" i="0" dirty="0">
                <a:solidFill>
                  <a:schemeClr val="tx1"/>
                </a:solidFill>
                <a:effectLst/>
                <a:latin typeface="Söhne"/>
              </a:rPr>
              <a:t>Ochrana Citlivých Informací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1"/>
                </a:solidFill>
                <a:latin typeface="Söhne"/>
              </a:rPr>
              <a:t>- </a:t>
            </a:r>
            <a:r>
              <a:rPr lang="cs-CZ" b="0" i="0" dirty="0">
                <a:solidFill>
                  <a:schemeClr val="tx1"/>
                </a:solidFill>
                <a:effectLst/>
                <a:latin typeface="Söhne"/>
              </a:rPr>
              <a:t>Klíčový nástroj pro ochranu citlivých osobních a finančních informací.</a:t>
            </a:r>
            <a:br>
              <a:rPr lang="cs-CZ" b="0" i="0" dirty="0">
                <a:solidFill>
                  <a:schemeClr val="tx1"/>
                </a:solidFill>
                <a:effectLst/>
                <a:latin typeface="Söhne"/>
              </a:rPr>
            </a:br>
            <a:r>
              <a:rPr lang="cs-CZ" b="0" i="0" dirty="0">
                <a:solidFill>
                  <a:schemeClr val="tx1"/>
                </a:solidFill>
                <a:effectLst/>
                <a:latin typeface="Söhne"/>
              </a:rPr>
              <a:t>- Zvyšuje úroveň zabezpečení online transakcí a přenosu dat.</a:t>
            </a:r>
          </a:p>
          <a:p>
            <a:r>
              <a:rPr lang="cs-CZ" b="1" i="0" dirty="0">
                <a:solidFill>
                  <a:schemeClr val="tx1"/>
                </a:solidFill>
                <a:effectLst/>
                <a:latin typeface="Söhne"/>
              </a:rPr>
              <a:t>Důvěra Uživatelů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1"/>
                </a:solidFill>
                <a:latin typeface="Söhne"/>
              </a:rPr>
              <a:t>- </a:t>
            </a:r>
            <a:r>
              <a:rPr lang="cs-CZ" b="0" i="0" dirty="0">
                <a:solidFill>
                  <a:schemeClr val="tx1"/>
                </a:solidFill>
                <a:effectLst/>
                <a:latin typeface="Söhne"/>
              </a:rPr>
              <a:t>Přítomnost certifikátu poskytuje vizuální důkaz důvěryhodnosti stránky.</a:t>
            </a:r>
            <a:br>
              <a:rPr lang="cs-CZ" b="0" i="0" dirty="0">
                <a:solidFill>
                  <a:schemeClr val="tx1"/>
                </a:solidFill>
                <a:effectLst/>
                <a:latin typeface="Söhne"/>
              </a:rPr>
            </a:br>
            <a:r>
              <a:rPr lang="cs-CZ" b="0" i="0" dirty="0">
                <a:solidFill>
                  <a:schemeClr val="tx1"/>
                </a:solidFill>
                <a:effectLst/>
                <a:latin typeface="Söhne"/>
              </a:rPr>
              <a:t>- Uživatelé jsou svolnější spolupracovat s webovými stránkami, které prokázaly bezpečnost.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29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9A4B2C-AEAC-E962-EE82-CB28FE56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Jaké jsou typy certifikace?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5DBF09-8247-3F68-AD39-9900AA1E5F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cs-CZ" b="1" i="0" dirty="0">
                <a:solidFill>
                  <a:schemeClr val="tx1"/>
                </a:solidFill>
                <a:effectLst/>
              </a:rPr>
              <a:t>EV (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Extended</a:t>
            </a:r>
            <a:r>
              <a:rPr lang="cs-CZ" b="1" i="0" dirty="0">
                <a:solidFill>
                  <a:schemeClr val="tx1"/>
                </a:solidFill>
                <a:effectLst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Validation</a:t>
            </a:r>
            <a:r>
              <a:rPr lang="cs-CZ" b="1" i="0" dirty="0">
                <a:solidFill>
                  <a:schemeClr val="tx1"/>
                </a:solidFill>
                <a:effectLst/>
              </a:rPr>
              <a:t>) Certifikát:</a:t>
            </a:r>
            <a:endParaRPr lang="cs-CZ" b="0" i="0" dirty="0">
              <a:solidFill>
                <a:schemeClr val="tx1"/>
              </a:solidFill>
              <a:effectLst/>
            </a:endParaRP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Poskytuje nejvyšší úroveň ověření identity.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Zobrazuje rozšířené informace v prohlížeči, často v podobě zelené adresní řádky.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Používá se pro komerční weby a bankovní instituce, aby zdůraznil důvěryhodnost.</a:t>
            </a:r>
          </a:p>
          <a:p>
            <a:pPr algn="l"/>
            <a:r>
              <a:rPr lang="cs-CZ" b="1" i="0" dirty="0">
                <a:solidFill>
                  <a:schemeClr val="tx1"/>
                </a:solidFill>
                <a:effectLst/>
              </a:rPr>
              <a:t>DV (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Domain</a:t>
            </a:r>
            <a:r>
              <a:rPr lang="cs-CZ" b="1" i="0" dirty="0">
                <a:solidFill>
                  <a:schemeClr val="tx1"/>
                </a:solidFill>
                <a:effectLst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Validation</a:t>
            </a:r>
            <a:r>
              <a:rPr lang="cs-CZ" b="1" i="0" dirty="0">
                <a:solidFill>
                  <a:schemeClr val="tx1"/>
                </a:solidFill>
                <a:effectLst/>
              </a:rPr>
              <a:t>) Certifikát:</a:t>
            </a:r>
            <a:endParaRPr lang="cs-CZ" b="0" i="0" dirty="0">
              <a:solidFill>
                <a:schemeClr val="tx1"/>
              </a:solidFill>
              <a:effectLst/>
            </a:endParaRP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Poskytuje základní úroveň ověření.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Potvrzuje pouze vlastnictví domény.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Rychle vydaný a často používaný pro osobní webové stránky nebo malé projekty.</a:t>
            </a:r>
          </a:p>
          <a:p>
            <a:r>
              <a:rPr lang="cs-CZ" b="1" i="0" dirty="0">
                <a:solidFill>
                  <a:schemeClr val="tx1"/>
                </a:solidFill>
                <a:effectLst/>
              </a:rPr>
              <a:t>OV (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Organization</a:t>
            </a:r>
            <a:r>
              <a:rPr lang="cs-CZ" b="1" i="0" dirty="0">
                <a:solidFill>
                  <a:schemeClr val="tx1"/>
                </a:solidFill>
                <a:effectLst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Validation</a:t>
            </a:r>
            <a:r>
              <a:rPr lang="cs-CZ" b="1" i="0" dirty="0">
                <a:solidFill>
                  <a:schemeClr val="tx1"/>
                </a:solidFill>
                <a:effectLst/>
              </a:rPr>
              <a:t>) Certifikát: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Vyžaduje ověření identity organizace.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Poskytuje uživatelům více informací o držiteli certifikátu ve srovnání s DV certifikátem.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Často používán pro firemní webové stránky a online obchody.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B71C0EE-5D0A-380A-46C2-668FBC1B4F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cs-CZ" b="1" i="0" dirty="0" err="1">
                <a:solidFill>
                  <a:schemeClr val="tx1"/>
                </a:solidFill>
                <a:effectLst/>
              </a:rPr>
              <a:t>Wildcard</a:t>
            </a:r>
            <a:r>
              <a:rPr lang="cs-CZ" b="1" i="0" dirty="0">
                <a:solidFill>
                  <a:schemeClr val="tx1"/>
                </a:solidFill>
                <a:effectLst/>
              </a:rPr>
              <a:t> Certifikát:</a:t>
            </a:r>
            <a:endParaRPr lang="cs-CZ" b="0" i="0" dirty="0">
              <a:solidFill>
                <a:schemeClr val="tx1"/>
              </a:solidFill>
              <a:effectLst/>
            </a:endParaRP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Ochranný certifikát, který pokrývá všechny subdomény jednoho hlavního domény.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Umožňuje používání jednoho certifikátu pro více </a:t>
            </a:r>
            <a:r>
              <a:rPr lang="cs-CZ" b="0" i="0" dirty="0" err="1">
                <a:solidFill>
                  <a:schemeClr val="tx1"/>
                </a:solidFill>
                <a:effectLst/>
              </a:rPr>
              <a:t>poddomén</a:t>
            </a:r>
            <a:r>
              <a:rPr lang="cs-CZ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algn="l"/>
            <a:r>
              <a:rPr lang="cs-CZ" b="1" i="0" dirty="0" err="1">
                <a:solidFill>
                  <a:schemeClr val="tx1"/>
                </a:solidFill>
                <a:effectLst/>
              </a:rPr>
              <a:t>Multi-Domain</a:t>
            </a:r>
            <a:r>
              <a:rPr lang="cs-CZ" b="1" i="0" dirty="0">
                <a:solidFill>
                  <a:schemeClr val="tx1"/>
                </a:solidFill>
                <a:effectLst/>
              </a:rPr>
              <a:t> (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Subject</a:t>
            </a:r>
            <a:r>
              <a:rPr lang="cs-CZ" b="1" i="0" dirty="0">
                <a:solidFill>
                  <a:schemeClr val="tx1"/>
                </a:solidFill>
                <a:effectLst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Alternative</a:t>
            </a:r>
            <a:r>
              <a:rPr lang="cs-CZ" b="1" i="0" dirty="0">
                <a:solidFill>
                  <a:schemeClr val="tx1"/>
                </a:solidFill>
                <a:effectLst/>
              </a:rPr>
              <a:t> Name - SAN) Certifikát:</a:t>
            </a:r>
            <a:endParaRPr lang="cs-CZ" b="0" i="0" dirty="0">
              <a:solidFill>
                <a:schemeClr val="tx1"/>
              </a:solidFill>
              <a:effectLst/>
            </a:endParaRP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Umožňuje zabezpečení více různých domén pod jedním certifikátem.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Vhodný pro podniky nebo organizace s více webovými stránkami.</a:t>
            </a:r>
          </a:p>
          <a:p>
            <a:pPr algn="l"/>
            <a:r>
              <a:rPr lang="cs-CZ" b="1" i="0" dirty="0" err="1">
                <a:solidFill>
                  <a:schemeClr val="tx1"/>
                </a:solidFill>
                <a:effectLst/>
                <a:latin typeface="Söhne"/>
              </a:rPr>
              <a:t>Code</a:t>
            </a:r>
            <a:r>
              <a:rPr lang="cs-CZ" b="1" i="0" dirty="0">
                <a:solidFill>
                  <a:schemeClr val="tx1"/>
                </a:solidFill>
                <a:effectLst/>
                <a:latin typeface="Söhne"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  <a:latin typeface="Söhne"/>
              </a:rPr>
              <a:t>Signing</a:t>
            </a:r>
            <a:r>
              <a:rPr lang="cs-CZ" b="1" i="0" dirty="0">
                <a:solidFill>
                  <a:schemeClr val="tx1"/>
                </a:solidFill>
                <a:effectLst/>
                <a:latin typeface="Söhne"/>
              </a:rPr>
              <a:t> Certifikát:</a:t>
            </a:r>
            <a:endParaRPr lang="cs-CZ" b="0" i="0" dirty="0">
              <a:solidFill>
                <a:schemeClr val="tx1"/>
              </a:solidFill>
              <a:effectLst/>
              <a:latin typeface="Söhne"/>
            </a:endParaRP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  <a:latin typeface="Söhne"/>
              </a:rPr>
              <a:t>Používá se pro podepisování softwaru a skriptů, aby uživatelé mohli ověřit autentičnost a původ souborů.</a:t>
            </a:r>
          </a:p>
          <a:p>
            <a:pPr marL="0" indent="0" algn="l">
              <a:buNone/>
            </a:pPr>
            <a:endParaRPr lang="cs-CZ" b="0" i="0" dirty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4061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FE461B-8357-24DC-6BC4-DC4042F3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Kde si můžu zakoupit certifikát?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FC594CE-5B0C-7BDB-322C-7F3C29BAA6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Poskytovatelé pro zahraničí:</a:t>
            </a:r>
            <a:endParaRPr lang="cs-CZ" b="1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E5641A-5C1D-CC81-67D9-98E84CB70C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i="0" dirty="0" err="1">
                <a:solidFill>
                  <a:schemeClr val="tx1"/>
                </a:solidFill>
                <a:effectLst/>
              </a:rPr>
              <a:t>Entrust</a:t>
            </a:r>
            <a:r>
              <a:rPr lang="cs-CZ" b="1" i="0" dirty="0">
                <a:solidFill>
                  <a:schemeClr val="tx1"/>
                </a:solidFill>
                <a:effectLst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Datacard</a:t>
            </a:r>
            <a:endParaRPr lang="cs-CZ" b="1" i="0" dirty="0">
              <a:solidFill>
                <a:schemeClr val="tx1"/>
              </a:solidFill>
              <a:effectLst/>
            </a:endParaRPr>
          </a:p>
          <a:p>
            <a:r>
              <a:rPr lang="cs-CZ" b="1" i="0" dirty="0" err="1">
                <a:solidFill>
                  <a:schemeClr val="tx1"/>
                </a:solidFill>
                <a:effectLst/>
              </a:rPr>
              <a:t>Thawte</a:t>
            </a:r>
            <a:endParaRPr lang="cs-CZ" b="1" dirty="0">
              <a:solidFill>
                <a:schemeClr val="tx1"/>
              </a:solidFill>
            </a:endParaRPr>
          </a:p>
          <a:p>
            <a:r>
              <a:rPr lang="cs-CZ" b="1" i="0" dirty="0" err="1">
                <a:solidFill>
                  <a:schemeClr val="tx1"/>
                </a:solidFill>
                <a:effectLst/>
              </a:rPr>
              <a:t>RapidSSL</a:t>
            </a:r>
            <a:endParaRPr lang="cs-CZ" b="1" i="0" dirty="0">
              <a:solidFill>
                <a:schemeClr val="tx1"/>
              </a:solidFill>
              <a:effectLst/>
            </a:endParaRPr>
          </a:p>
          <a:p>
            <a:r>
              <a:rPr lang="cs-CZ" b="1" i="0" dirty="0" err="1">
                <a:solidFill>
                  <a:schemeClr val="tx1"/>
                </a:solidFill>
                <a:effectLst/>
              </a:rPr>
              <a:t>GeoTrust</a:t>
            </a:r>
            <a:endParaRPr lang="cs-CZ" b="1" dirty="0">
              <a:solidFill>
                <a:schemeClr val="tx1"/>
              </a:solidFill>
            </a:endParaRPr>
          </a:p>
          <a:p>
            <a:r>
              <a:rPr lang="cs-CZ" b="1" i="0" dirty="0">
                <a:solidFill>
                  <a:schemeClr val="tx1"/>
                </a:solidFill>
                <a:effectLst/>
              </a:rPr>
              <a:t>Network 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Solutions</a:t>
            </a:r>
            <a:endParaRPr lang="cs-CZ" b="1" i="0" dirty="0">
              <a:solidFill>
                <a:schemeClr val="tx1"/>
              </a:solidFill>
              <a:effectLst/>
            </a:endParaRPr>
          </a:p>
          <a:p>
            <a:r>
              <a:rPr lang="cs-CZ" b="1" i="0" dirty="0" err="1">
                <a:solidFill>
                  <a:schemeClr val="tx1"/>
                </a:solidFill>
                <a:effectLst/>
              </a:rPr>
              <a:t>IdenTrust</a:t>
            </a:r>
            <a:endParaRPr lang="cs-CZ" b="1" dirty="0">
              <a:solidFill>
                <a:schemeClr val="tx1"/>
              </a:solidFill>
            </a:endParaRPr>
          </a:p>
          <a:p>
            <a:r>
              <a:rPr lang="cs-CZ" b="1" i="0" dirty="0" err="1">
                <a:solidFill>
                  <a:schemeClr val="tx1"/>
                </a:solidFill>
                <a:effectLst/>
              </a:rPr>
              <a:t>StartCom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83E6AA5-0038-4192-BDF9-3679CDB11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Poskytovatelé pro ČR: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50272A2-1926-DC51-C244-54D2B5CE8C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i="0" dirty="0" err="1">
                <a:solidFill>
                  <a:schemeClr val="tx1"/>
                </a:solidFill>
                <a:effectLst/>
              </a:rPr>
              <a:t>Disig</a:t>
            </a:r>
            <a:endParaRPr lang="cs-CZ" b="1" i="0" dirty="0">
              <a:solidFill>
                <a:schemeClr val="tx1"/>
              </a:solidFill>
              <a:effectLst/>
            </a:endParaRPr>
          </a:p>
          <a:p>
            <a:r>
              <a:rPr lang="cs-CZ" b="1" i="0" dirty="0" err="1">
                <a:solidFill>
                  <a:schemeClr val="tx1"/>
                </a:solidFill>
                <a:effectLst/>
              </a:rPr>
              <a:t>eIdentity</a:t>
            </a:r>
            <a:r>
              <a:rPr lang="cs-CZ" b="1" i="0" dirty="0">
                <a:solidFill>
                  <a:schemeClr val="tx1"/>
                </a:solidFill>
                <a:effectLst/>
              </a:rPr>
              <a:t> (Ministerstvo vnitra ČR)</a:t>
            </a:r>
            <a:endParaRPr lang="cs-CZ" b="1" dirty="0">
              <a:solidFill>
                <a:schemeClr val="tx1"/>
              </a:solidFill>
            </a:endParaRPr>
          </a:p>
          <a:p>
            <a:r>
              <a:rPr lang="cs-CZ" b="1" i="0" dirty="0" err="1">
                <a:solidFill>
                  <a:schemeClr val="tx1"/>
                </a:solidFill>
                <a:effectLst/>
              </a:rPr>
              <a:t>SigniCA</a:t>
            </a:r>
            <a:endParaRPr lang="cs-CZ" b="1" i="0" dirty="0">
              <a:solidFill>
                <a:schemeClr val="tx1"/>
              </a:solidFill>
              <a:effectLst/>
            </a:endParaRPr>
          </a:p>
          <a:p>
            <a:r>
              <a:rPr lang="cs-CZ" b="1" i="0" dirty="0">
                <a:solidFill>
                  <a:schemeClr val="tx1"/>
                </a:solidFill>
                <a:effectLst/>
              </a:rPr>
              <a:t>I.CA</a:t>
            </a:r>
            <a:endParaRPr lang="cs-CZ" b="1" dirty="0">
              <a:solidFill>
                <a:schemeClr val="tx1"/>
              </a:solidFill>
            </a:endParaRPr>
          </a:p>
          <a:p>
            <a:r>
              <a:rPr lang="cs-CZ" b="1" i="0" dirty="0">
                <a:solidFill>
                  <a:schemeClr val="tx1"/>
                </a:solidFill>
                <a:effectLst/>
              </a:rPr>
              <a:t>CZ.NIC</a:t>
            </a:r>
          </a:p>
        </p:txBody>
      </p:sp>
    </p:spTree>
    <p:extLst>
      <p:ext uri="{BB962C8B-B14F-4D97-AF65-F5344CB8AC3E}">
        <p14:creationId xmlns:p14="http://schemas.microsoft.com/office/powerpoint/2010/main" val="908761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A30408-4BAE-F7F7-C809-513AA2154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Kolik stojí?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F51216-1921-68DD-10FF-C8E186949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0" dirty="0">
                <a:solidFill>
                  <a:schemeClr val="tx1"/>
                </a:solidFill>
                <a:effectLst/>
              </a:rPr>
              <a:t>DV (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Domain</a:t>
            </a:r>
            <a:r>
              <a:rPr lang="cs-CZ" b="1" i="0" dirty="0">
                <a:solidFill>
                  <a:schemeClr val="tx1"/>
                </a:solidFill>
                <a:effectLst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Validated</a:t>
            </a:r>
            <a:r>
              <a:rPr lang="cs-CZ" b="1" i="0" dirty="0">
                <a:solidFill>
                  <a:schemeClr val="tx1"/>
                </a:solidFill>
                <a:effectLst/>
              </a:rPr>
              <a:t>) certifikát:</a:t>
            </a:r>
            <a:endParaRPr lang="cs-CZ" b="0" i="0" dirty="0">
              <a:solidFill>
                <a:schemeClr val="tx1"/>
              </a:solidFill>
              <a:effectLst/>
            </a:endParaRP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Cena začíná kolem 500 Kč ročně a může se zvyšovat podle dodatečných funkcí a poskytovatelů.</a:t>
            </a:r>
            <a:br>
              <a:rPr lang="cs-CZ" b="0" i="0" dirty="0">
                <a:solidFill>
                  <a:schemeClr val="tx1"/>
                </a:solidFill>
                <a:effectLst/>
              </a:rPr>
            </a:br>
            <a:endParaRPr lang="cs-CZ" b="0" i="0" dirty="0">
              <a:solidFill>
                <a:schemeClr val="tx1"/>
              </a:solidFill>
              <a:effectLst/>
            </a:endParaRPr>
          </a:p>
          <a:p>
            <a:r>
              <a:rPr lang="cs-CZ" b="1" i="0" dirty="0">
                <a:solidFill>
                  <a:schemeClr val="tx1"/>
                </a:solidFill>
                <a:effectLst/>
              </a:rPr>
              <a:t>OV (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Organization</a:t>
            </a:r>
            <a:r>
              <a:rPr lang="cs-CZ" b="1" i="0" dirty="0">
                <a:solidFill>
                  <a:schemeClr val="tx1"/>
                </a:solidFill>
                <a:effectLst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Validated</a:t>
            </a:r>
            <a:r>
              <a:rPr lang="cs-CZ" b="1" i="0" dirty="0">
                <a:solidFill>
                  <a:schemeClr val="tx1"/>
                </a:solidFill>
                <a:effectLst/>
              </a:rPr>
              <a:t>) certifikát:</a:t>
            </a:r>
            <a:endParaRPr lang="cs-CZ" b="0" i="0" dirty="0">
              <a:solidFill>
                <a:schemeClr val="tx1"/>
              </a:solidFill>
              <a:effectLst/>
            </a:endParaRP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Cena začíná kolem 1 000 Kč ročně a může se zvyšovat podle dodatečných funkcí a poskytovatelů.</a:t>
            </a:r>
            <a:br>
              <a:rPr lang="cs-CZ" b="0" i="0" dirty="0">
                <a:solidFill>
                  <a:schemeClr val="tx1"/>
                </a:solidFill>
                <a:effectLst/>
              </a:rPr>
            </a:br>
            <a:endParaRPr lang="cs-CZ" b="0" i="0" dirty="0">
              <a:solidFill>
                <a:schemeClr val="tx1"/>
              </a:solidFill>
              <a:effectLst/>
            </a:endParaRPr>
          </a:p>
          <a:p>
            <a:r>
              <a:rPr lang="cs-CZ" b="1" i="0" dirty="0">
                <a:solidFill>
                  <a:schemeClr val="tx1"/>
                </a:solidFill>
                <a:effectLst/>
              </a:rPr>
              <a:t>EV (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Extended</a:t>
            </a:r>
            <a:r>
              <a:rPr lang="cs-CZ" b="1" i="0" dirty="0">
                <a:solidFill>
                  <a:schemeClr val="tx1"/>
                </a:solidFill>
                <a:effectLst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</a:rPr>
              <a:t>Validation</a:t>
            </a:r>
            <a:r>
              <a:rPr lang="cs-CZ" b="1" i="0" dirty="0">
                <a:solidFill>
                  <a:schemeClr val="tx1"/>
                </a:solidFill>
                <a:effectLst/>
              </a:rPr>
              <a:t>) certifikát:</a:t>
            </a:r>
            <a:endParaRPr lang="cs-CZ" b="0" i="0" dirty="0">
              <a:solidFill>
                <a:schemeClr val="tx1"/>
              </a:solidFill>
              <a:effectLst/>
            </a:endParaRP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Cena začíná kolem 2 000 Kč ročně a může se zvyšovat podle dodatečných funkcí a poskytovatelů.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8389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65B57E-BE7F-EFA9-58D2-4F37599BE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Jak aplikovat certifikaci na web?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8D69C1-B39E-B012-6C35-966616919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/>
            <a:r>
              <a:rPr lang="cs-CZ" b="1" i="0" dirty="0">
                <a:solidFill>
                  <a:schemeClr val="tx1"/>
                </a:solidFill>
                <a:effectLst/>
              </a:rPr>
              <a:t>Krok 1: Získání certifikátu</a:t>
            </a:r>
          </a:p>
          <a:p>
            <a:r>
              <a:rPr lang="cs-CZ" b="0" i="0" dirty="0">
                <a:solidFill>
                  <a:schemeClr val="tx1"/>
                </a:solidFill>
                <a:effectLst/>
              </a:rPr>
              <a:t>Získejte certifikát od certifikační autority (CA). To může zahrnovat zakoupení certifikátu nebo získání bezplatného certifikátu od autority, jako je </a:t>
            </a:r>
            <a:r>
              <a:rPr lang="cs-CZ" i="0" dirty="0" err="1">
                <a:solidFill>
                  <a:schemeClr val="tx1"/>
                </a:solidFill>
                <a:effectLst/>
              </a:rPr>
              <a:t>Disig</a:t>
            </a:r>
            <a:r>
              <a:rPr lang="cs-CZ" i="0" dirty="0">
                <a:solidFill>
                  <a:schemeClr val="tx1"/>
                </a:solidFill>
                <a:effectLst/>
              </a:rPr>
              <a:t>.</a:t>
            </a:r>
          </a:p>
          <a:p>
            <a:pPr algn="l"/>
            <a:r>
              <a:rPr lang="cs-CZ" b="1" i="0" dirty="0">
                <a:solidFill>
                  <a:schemeClr val="tx1"/>
                </a:solidFill>
                <a:effectLst/>
              </a:rPr>
              <a:t>Krok 2: Instalace certifikátu na serveru.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Přenesení certifikátu na váš server.</a:t>
            </a: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Může to být provedeno pomocí zabezpečeného přenosu souborů (SCP, SFTP) nebo jiných dostupných metod.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Nastavení serveru pro použití certifikátu.</a:t>
            </a: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Pro </a:t>
            </a:r>
            <a:r>
              <a:rPr lang="cs-CZ" b="0" i="0" dirty="0" err="1">
                <a:solidFill>
                  <a:schemeClr val="tx1"/>
                </a:solidFill>
                <a:effectLst/>
              </a:rPr>
              <a:t>Apache</a:t>
            </a:r>
            <a:r>
              <a:rPr lang="cs-CZ" b="0" i="0" dirty="0">
                <a:solidFill>
                  <a:schemeClr val="tx1"/>
                </a:solidFill>
                <a:effectLst/>
              </a:rPr>
              <a:t>: Upravte konfigurační soubor, definujte cesty ke klíči a certifikátu.</a:t>
            </a: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Pro </a:t>
            </a:r>
            <a:r>
              <a:rPr lang="cs-CZ" b="0" i="0" dirty="0" err="1">
                <a:solidFill>
                  <a:schemeClr val="tx1"/>
                </a:solidFill>
                <a:effectLst/>
              </a:rPr>
              <a:t>Nginx</a:t>
            </a:r>
            <a:r>
              <a:rPr lang="cs-CZ" b="0" i="0" dirty="0">
                <a:solidFill>
                  <a:schemeClr val="tx1"/>
                </a:solidFill>
                <a:effectLst/>
              </a:rPr>
              <a:t>: Upravte konfigurační soubor, nastavte cesty ke klíči a certifikátu.</a:t>
            </a: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Pro IIS: Importujte certifikát pomocí správce IIS, nakonfigurujte "</a:t>
            </a:r>
            <a:r>
              <a:rPr lang="cs-CZ" b="0" i="0" dirty="0" err="1">
                <a:solidFill>
                  <a:schemeClr val="tx1"/>
                </a:solidFill>
                <a:effectLst/>
              </a:rPr>
              <a:t>Bindings</a:t>
            </a:r>
            <a:r>
              <a:rPr lang="cs-CZ" b="0" i="0" dirty="0">
                <a:solidFill>
                  <a:schemeClr val="tx1"/>
                </a:solidFill>
                <a:effectLst/>
              </a:rPr>
              <a:t>" pro váš web.</a:t>
            </a:r>
          </a:p>
          <a:p>
            <a:pPr algn="l"/>
            <a:r>
              <a:rPr lang="cs-CZ" b="1" i="0" dirty="0">
                <a:solidFill>
                  <a:schemeClr val="tx1"/>
                </a:solidFill>
                <a:effectLst/>
              </a:rPr>
              <a:t>Krok 3: Aktivace HTTPS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Aktivujte HTTPS na svém serveru.</a:t>
            </a: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Nastavte webový server tak, aby naslouchal na portu 443 (HTTPS).</a:t>
            </a: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Přesměrujte provoz z portu 80 (HTTP) na port 443.</a:t>
            </a: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Restartujte webový server.</a:t>
            </a:r>
          </a:p>
          <a:p>
            <a:pPr algn="l"/>
            <a:r>
              <a:rPr lang="cs-CZ" b="1" i="0" dirty="0">
                <a:solidFill>
                  <a:schemeClr val="tx1"/>
                </a:solidFill>
                <a:effectLst/>
              </a:rPr>
              <a:t>Krok 4: Kontrola fungování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Ověřte správnou instalaci certifikátu.</a:t>
            </a: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Otevřete webový prohlížeč a přistupte ke svému webu pomocí HTTPS.</a:t>
            </a:r>
          </a:p>
          <a:p>
            <a:pPr marL="457200" lvl="1" indent="0" algn="l">
              <a:buNone/>
            </a:pPr>
            <a:r>
              <a:rPr lang="cs-CZ" b="0" i="0" dirty="0">
                <a:solidFill>
                  <a:schemeClr val="tx1"/>
                </a:solidFill>
                <a:effectLst/>
              </a:rPr>
              <a:t>Použijte nástroje pro kontrolu SSL, jako např. </a:t>
            </a:r>
            <a:r>
              <a:rPr lang="cs-CZ" b="0" i="0" u="none" strike="noStrike" dirty="0">
                <a:solidFill>
                  <a:schemeClr val="tx1"/>
                </a:solidFill>
                <a:effectLst/>
              </a:rPr>
              <a:t>SSL </a:t>
            </a:r>
            <a:r>
              <a:rPr lang="cs-CZ" b="0" i="0" u="none" strike="noStrike" dirty="0" err="1">
                <a:solidFill>
                  <a:schemeClr val="tx1"/>
                </a:solidFill>
                <a:effectLst/>
              </a:rPr>
              <a:t>Labs</a:t>
            </a:r>
            <a:r>
              <a:rPr lang="cs-CZ" b="0" i="0" dirty="0">
                <a:solidFill>
                  <a:schemeClr val="tx1"/>
                </a:solidFill>
                <a:effectLst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4985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82C78B-2D24-C2CC-9D45-A282F4B7DC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E45CECA-6171-1C94-5E73-1ED2F8BF22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Vytvořil: Jan Semrád</a:t>
            </a:r>
          </a:p>
        </p:txBody>
      </p:sp>
    </p:spTree>
    <p:extLst>
      <p:ext uri="{BB962C8B-B14F-4D97-AF65-F5344CB8AC3E}">
        <p14:creationId xmlns:p14="http://schemas.microsoft.com/office/powerpoint/2010/main" val="954926942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AnalogousFromRegularSeedLeftStep">
      <a:dk1>
        <a:srgbClr val="000000"/>
      </a:dk1>
      <a:lt1>
        <a:srgbClr val="FFFFFF"/>
      </a:lt1>
      <a:dk2>
        <a:srgbClr val="1B2830"/>
      </a:dk2>
      <a:lt2>
        <a:srgbClr val="F0F3F1"/>
      </a:lt2>
      <a:accent1>
        <a:srgbClr val="E32D9B"/>
      </a:accent1>
      <a:accent2>
        <a:srgbClr val="CD1BD1"/>
      </a:accent2>
      <a:accent3>
        <a:srgbClr val="932DE3"/>
      </a:accent3>
      <a:accent4>
        <a:srgbClr val="4E36D6"/>
      </a:accent4>
      <a:accent5>
        <a:srgbClr val="2D5EE3"/>
      </a:accent5>
      <a:accent6>
        <a:srgbClr val="1B98D1"/>
      </a:accent6>
      <a:hlink>
        <a:srgbClr val="349C5D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644</Words>
  <Application>Microsoft Office PowerPoint</Application>
  <PresentationFormat>Širokoúhlá obrazovka</PresentationFormat>
  <Paragraphs>80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Nova</vt:lpstr>
      <vt:lpstr>Söhne</vt:lpstr>
      <vt:lpstr>ConfettiVTI</vt:lpstr>
      <vt:lpstr>Certifikace</vt:lpstr>
      <vt:lpstr>Co je to certifikát?</vt:lpstr>
      <vt:lpstr>Proč jsou certifikáty důležité?</vt:lpstr>
      <vt:lpstr>Jaké jsou typy certifikace?</vt:lpstr>
      <vt:lpstr>Kde si můžu zakoupit certifikát?</vt:lpstr>
      <vt:lpstr>Kolik stojí?</vt:lpstr>
      <vt:lpstr>Jak aplikovat certifikaci na web?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Certifikace</dc:title>
  <dc:creator>Semrád Jan (4TB)</dc:creator>
  <cp:lastModifiedBy>Semrád Jan (4TB)</cp:lastModifiedBy>
  <cp:revision>2</cp:revision>
  <dcterms:created xsi:type="dcterms:W3CDTF">2024-03-03T10:35:56Z</dcterms:created>
  <dcterms:modified xsi:type="dcterms:W3CDTF">2024-03-03T14:12:10Z</dcterms:modified>
</cp:coreProperties>
</file>